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59" r:id="rId5"/>
    <p:sldId id="276"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7" r:id="rId21"/>
    <p:sldId id="274" r:id="rId22"/>
    <p:sldId id="281" r:id="rId23"/>
    <p:sldId id="280" r:id="rId24"/>
    <p:sldId id="278" r:id="rId25"/>
    <p:sldId id="279"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92" d="100"/>
          <a:sy n="92" d="100"/>
        </p:scale>
        <p:origin x="-81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698D89-2C88-B44F-B06A-2A746C733D79}" type="datetimeFigureOut">
              <a:rPr lang="en-US" smtClean="0"/>
              <a:pPr/>
              <a:t>4/7/13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98D89-2C88-B44F-B06A-2A746C733D79}" type="datetimeFigureOut">
              <a:rPr lang="en-US" smtClean="0"/>
              <a:pPr/>
              <a:t>4/7/13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98D89-2C88-B44F-B06A-2A746C733D79}" type="datetimeFigureOut">
              <a:rPr lang="en-US" smtClean="0"/>
              <a:pPr/>
              <a:t>4/7/13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98D89-2C88-B44F-B06A-2A746C733D79}" type="datetimeFigureOut">
              <a:rPr lang="en-US" smtClean="0"/>
              <a:pPr/>
              <a:t>4/7/13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98D89-2C88-B44F-B06A-2A746C733D79}" type="datetimeFigureOut">
              <a:rPr lang="en-US" smtClean="0"/>
              <a:pPr/>
              <a:t>4/7/13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698D89-2C88-B44F-B06A-2A746C733D79}" type="datetimeFigureOut">
              <a:rPr lang="en-US" smtClean="0"/>
              <a:pPr/>
              <a:t>4/7/13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98D89-2C88-B44F-B06A-2A746C733D79}" type="datetimeFigureOut">
              <a:rPr lang="en-US" smtClean="0"/>
              <a:pPr/>
              <a:t>4/7/13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98D89-2C88-B44F-B06A-2A746C733D79}" type="datetimeFigureOut">
              <a:rPr lang="en-US" smtClean="0"/>
              <a:pPr/>
              <a:t>4/7/13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98D89-2C88-B44F-B06A-2A746C733D79}" type="datetimeFigureOut">
              <a:rPr lang="en-US" smtClean="0"/>
              <a:pPr/>
              <a:t>4/7/13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98D89-2C88-B44F-B06A-2A746C733D79}" type="datetimeFigureOut">
              <a:rPr lang="en-US" smtClean="0"/>
              <a:pPr/>
              <a:t>4/7/13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98D89-2C88-B44F-B06A-2A746C733D79}" type="datetimeFigureOut">
              <a:rPr lang="en-US" smtClean="0"/>
              <a:pPr/>
              <a:t>4/7/13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7A74D-E19A-7847-9BF2-5B13DF7566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98D89-2C88-B44F-B06A-2A746C733D79}" type="datetimeFigureOut">
              <a:rPr lang="en-US" smtClean="0"/>
              <a:pPr/>
              <a:t>4/7/13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7A74D-E19A-7847-9BF2-5B13DF7566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utside of classroom.jpg"/>
          <p:cNvPicPr>
            <a:picLocks noChangeAspect="1"/>
          </p:cNvPicPr>
          <p:nvPr/>
        </p:nvPicPr>
        <p:blipFill>
          <a:blip r:embed="rId2"/>
          <a:stretch>
            <a:fillRect/>
          </a:stretch>
        </p:blipFill>
        <p:spPr>
          <a:xfrm>
            <a:off x="518905" y="389179"/>
            <a:ext cx="8425385" cy="6319038"/>
          </a:xfrm>
          <a:prstGeom prst="rect">
            <a:avLst/>
          </a:prstGeom>
        </p:spPr>
      </p:pic>
      <p:sp>
        <p:nvSpPr>
          <p:cNvPr id="2" name="Title 1"/>
          <p:cNvSpPr>
            <a:spLocks noGrp="1"/>
          </p:cNvSpPr>
          <p:nvPr>
            <p:ph type="ctrTitle"/>
          </p:nvPr>
        </p:nvSpPr>
        <p:spPr>
          <a:xfrm>
            <a:off x="945252" y="389179"/>
            <a:ext cx="7772400" cy="1470025"/>
          </a:xfrm>
        </p:spPr>
        <p:txBody>
          <a:bodyPr>
            <a:normAutofit/>
          </a:bodyPr>
          <a:lstStyle/>
          <a:p>
            <a:r>
              <a:rPr lang="en-US" sz="6000" dirty="0" smtClean="0">
                <a:solidFill>
                  <a:srgbClr val="FF6600"/>
                </a:solidFill>
              </a:rPr>
              <a:t>Africa, 2013!!</a:t>
            </a:r>
            <a:endParaRPr lang="en-US" sz="6000" dirty="0">
              <a:solidFill>
                <a:srgbClr val="FF6600"/>
              </a:solidFill>
            </a:endParaRPr>
          </a:p>
        </p:txBody>
      </p:sp>
      <p:sp>
        <p:nvSpPr>
          <p:cNvPr id="3" name="Subtitle 2"/>
          <p:cNvSpPr>
            <a:spLocks noGrp="1"/>
          </p:cNvSpPr>
          <p:nvPr>
            <p:ph type="subTitle" idx="1"/>
          </p:nvPr>
        </p:nvSpPr>
        <p:spPr>
          <a:xfrm>
            <a:off x="1576431" y="3886200"/>
            <a:ext cx="6400800" cy="1752600"/>
          </a:xfrm>
        </p:spPr>
        <p:txBody>
          <a:bodyPr>
            <a:noAutofit/>
          </a:bodyPr>
          <a:lstStyle/>
          <a:p>
            <a:r>
              <a:rPr lang="en-US" sz="7200" dirty="0" err="1" smtClean="0">
                <a:solidFill>
                  <a:srgbClr val="FF6600"/>
                </a:solidFill>
              </a:rPr>
              <a:t>Mwandi</a:t>
            </a:r>
            <a:r>
              <a:rPr lang="en-US" sz="7200" dirty="0" smtClean="0">
                <a:solidFill>
                  <a:srgbClr val="FF6600"/>
                </a:solidFill>
              </a:rPr>
              <a:t>, Zambia</a:t>
            </a:r>
            <a:endParaRPr lang="en-US" sz="7200" dirty="0">
              <a:solidFill>
                <a:srgbClr val="FF66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Pigs!!!</a:t>
            </a:r>
            <a:endParaRPr lang="en-US" dirty="0"/>
          </a:p>
        </p:txBody>
      </p:sp>
      <p:pic>
        <p:nvPicPr>
          <p:cNvPr id="5" name="Content Placeholder 4" descr="#10.jpg"/>
          <p:cNvPicPr>
            <a:picLocks noGrp="1" noChangeAspect="1"/>
          </p:cNvPicPr>
          <p:nvPr>
            <p:ph idx="1"/>
          </p:nvPr>
        </p:nvPicPr>
        <p:blipFill>
          <a:blip r:embed="rId2"/>
          <a:srcRect l="-18187" r="-18187"/>
          <a:stretch>
            <a:fillRect/>
          </a:stretch>
        </p:blipFill>
        <p:spPr>
          <a:xfrm>
            <a:off x="-717087" y="1228711"/>
            <a:ext cx="6269257" cy="3447850"/>
          </a:xfrm>
        </p:spPr>
      </p:pic>
      <p:pic>
        <p:nvPicPr>
          <p:cNvPr id="6" name="Picture 5" descr="looking at their picture.jpg"/>
          <p:cNvPicPr>
            <a:picLocks noChangeAspect="1"/>
          </p:cNvPicPr>
          <p:nvPr/>
        </p:nvPicPr>
        <p:blipFill>
          <a:blip r:embed="rId3"/>
          <a:stretch>
            <a:fillRect/>
          </a:stretch>
        </p:blipFill>
        <p:spPr>
          <a:xfrm>
            <a:off x="4707461" y="3028624"/>
            <a:ext cx="4020754" cy="3442816"/>
          </a:xfrm>
          <a:prstGeom prst="rect">
            <a:avLst/>
          </a:prstGeom>
        </p:spPr>
      </p:pic>
      <p:sp>
        <p:nvSpPr>
          <p:cNvPr id="7" name="TextBox 6"/>
          <p:cNvSpPr txBox="1"/>
          <p:nvPr/>
        </p:nvSpPr>
        <p:spPr>
          <a:xfrm>
            <a:off x="0" y="4997677"/>
            <a:ext cx="4389948"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The children gathered by the pigs loved looking at their picture!!</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Doing the wash!</a:t>
            </a:r>
            <a:endParaRPr lang="en-US" dirty="0"/>
          </a:p>
        </p:txBody>
      </p:sp>
      <p:pic>
        <p:nvPicPr>
          <p:cNvPr id="4" name="Content Placeholder 3" descr="#11.jpg"/>
          <p:cNvPicPr>
            <a:picLocks noGrp="1" noChangeAspect="1"/>
          </p:cNvPicPr>
          <p:nvPr>
            <p:ph idx="1"/>
          </p:nvPr>
        </p:nvPicPr>
        <p:blipFill>
          <a:blip r:embed="rId2"/>
          <a:srcRect l="-54014" r="-54014"/>
          <a:stretch>
            <a:fillRect/>
          </a:stretch>
        </p:blipFill>
        <p:spPr>
          <a:xfrm>
            <a:off x="2928271" y="1627437"/>
            <a:ext cx="8229600" cy="4863674"/>
          </a:xfrm>
        </p:spPr>
      </p:pic>
      <p:pic>
        <p:nvPicPr>
          <p:cNvPr id="5" name="Picture 4" descr="#12.jpg"/>
          <p:cNvPicPr>
            <a:picLocks noChangeAspect="1"/>
          </p:cNvPicPr>
          <p:nvPr/>
        </p:nvPicPr>
        <p:blipFill>
          <a:blip r:embed="rId3"/>
          <a:stretch>
            <a:fillRect/>
          </a:stretch>
        </p:blipFill>
        <p:spPr>
          <a:xfrm>
            <a:off x="112889" y="2799368"/>
            <a:ext cx="4953000" cy="3691743"/>
          </a:xfrm>
          <a:prstGeom prst="rect">
            <a:avLst/>
          </a:prstGeom>
        </p:spPr>
      </p:pic>
      <p:sp>
        <p:nvSpPr>
          <p:cNvPr id="6" name="TextBox 5"/>
          <p:cNvSpPr txBox="1"/>
          <p:nvPr/>
        </p:nvSpPr>
        <p:spPr>
          <a:xfrm>
            <a:off x="112889" y="1641548"/>
            <a:ext cx="4953000"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100" dirty="0" smtClean="0"/>
              <a:t>The children (and the adults!) loved to have their pictures taken and then get to see themselves!!  We rarely saw a mirror anywhere!!</a:t>
            </a:r>
            <a:endParaRPr lang="en-US" sz="21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rainy season…</a:t>
            </a:r>
            <a:endParaRPr lang="en-US" dirty="0"/>
          </a:p>
        </p:txBody>
      </p:sp>
      <p:pic>
        <p:nvPicPr>
          <p:cNvPr id="4" name="Content Placeholder 3" descr="#13.jpg"/>
          <p:cNvPicPr>
            <a:picLocks noGrp="1" noChangeAspect="1"/>
          </p:cNvPicPr>
          <p:nvPr>
            <p:ph idx="1"/>
          </p:nvPr>
        </p:nvPicPr>
        <p:blipFill>
          <a:blip r:embed="rId2"/>
          <a:srcRect l="-18187" r="-18187"/>
          <a:stretch>
            <a:fillRect/>
          </a:stretch>
        </p:blipFill>
        <p:spPr/>
      </p:pic>
      <p:sp>
        <p:nvSpPr>
          <p:cNvPr id="5" name="TextBox 4"/>
          <p:cNvSpPr txBox="1"/>
          <p:nvPr/>
        </p:nvSpPr>
        <p:spPr>
          <a:xfrm>
            <a:off x="1076780" y="6295416"/>
            <a:ext cx="702667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…often wreaked havoc on mud homes!</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Drying fish on the roof!</a:t>
            </a:r>
            <a:endParaRPr lang="en-US" dirty="0"/>
          </a:p>
        </p:txBody>
      </p:sp>
      <p:pic>
        <p:nvPicPr>
          <p:cNvPr id="6" name="Picture 5" descr="#15.jpg"/>
          <p:cNvPicPr>
            <a:picLocks noChangeAspect="1"/>
          </p:cNvPicPr>
          <p:nvPr/>
        </p:nvPicPr>
        <p:blipFill>
          <a:blip r:embed="rId2"/>
          <a:stretch>
            <a:fillRect/>
          </a:stretch>
        </p:blipFill>
        <p:spPr>
          <a:xfrm>
            <a:off x="2159000" y="1562053"/>
            <a:ext cx="6731000" cy="5048250"/>
          </a:xfrm>
          <a:prstGeom prst="rect">
            <a:avLst/>
          </a:prstGeom>
        </p:spPr>
      </p:pic>
      <p:sp>
        <p:nvSpPr>
          <p:cNvPr id="11" name="TextBox 10"/>
          <p:cNvSpPr txBox="1"/>
          <p:nvPr/>
        </p:nvSpPr>
        <p:spPr>
          <a:xfrm>
            <a:off x="457200" y="1778001"/>
            <a:ext cx="1532467" cy="483209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t>What you can’t see are the flies that are buzzing all around the drying fish!</a:t>
            </a:r>
            <a:endParaRPr lang="en-US"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Cooking lunch</a:t>
            </a:r>
            <a:endParaRPr lang="en-US" dirty="0"/>
          </a:p>
        </p:txBody>
      </p:sp>
      <p:pic>
        <p:nvPicPr>
          <p:cNvPr id="4" name="Content Placeholder 3" descr="#16.jpg"/>
          <p:cNvPicPr>
            <a:picLocks noGrp="1" noChangeAspect="1"/>
          </p:cNvPicPr>
          <p:nvPr>
            <p:ph idx="1"/>
          </p:nvPr>
        </p:nvPicPr>
        <p:blipFill>
          <a:blip r:embed="rId2"/>
          <a:srcRect l="-46544" r="-46544"/>
          <a:stretch>
            <a:fillRect/>
          </a:stretch>
        </p:blipFill>
        <p:spPr>
          <a:xfrm>
            <a:off x="-1075155" y="1600200"/>
            <a:ext cx="8874906" cy="4880856"/>
          </a:xfrm>
        </p:spPr>
      </p:pic>
      <p:sp>
        <p:nvSpPr>
          <p:cNvPr id="5" name="TextBox 4"/>
          <p:cNvSpPr txBox="1"/>
          <p:nvPr/>
        </p:nvSpPr>
        <p:spPr>
          <a:xfrm>
            <a:off x="5646189" y="2304306"/>
            <a:ext cx="3040611" cy="415498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200" dirty="0" smtClean="0"/>
              <a:t>Cooking, for the majority of villagers, is done over an open fire.  This woman was frying the fresh,  small fish, the same kind that you saw drying on her tin roof!  She caught them that morning in the Zambezi by throwing in a net or a cloth and ‘scooping’ them out. </a:t>
            </a:r>
            <a:endParaRPr lang="en-US" sz="2200" dirty="0"/>
          </a:p>
        </p:txBody>
      </p:sp>
      <p:pic>
        <p:nvPicPr>
          <p:cNvPr id="6" name="Picture 5" descr="#18.jpg"/>
          <p:cNvPicPr>
            <a:picLocks noChangeAspect="1"/>
          </p:cNvPicPr>
          <p:nvPr/>
        </p:nvPicPr>
        <p:blipFill>
          <a:blip r:embed="rId3"/>
          <a:stretch>
            <a:fillRect/>
          </a:stretch>
        </p:blipFill>
        <p:spPr>
          <a:xfrm>
            <a:off x="6184577" y="799267"/>
            <a:ext cx="2005243" cy="150393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Eating her </a:t>
            </a:r>
            <a:r>
              <a:rPr lang="en-US" dirty="0" err="1" smtClean="0"/>
              <a:t>nshima</a:t>
            </a:r>
            <a:r>
              <a:rPr lang="en-US" dirty="0" smtClean="0"/>
              <a:t> on the step.</a:t>
            </a:r>
            <a:endParaRPr lang="en-US" dirty="0"/>
          </a:p>
        </p:txBody>
      </p:sp>
      <p:pic>
        <p:nvPicPr>
          <p:cNvPr id="5" name="Content Placeholder 4" descr="#17.jpg"/>
          <p:cNvPicPr>
            <a:picLocks noGrp="1" noChangeAspect="1"/>
          </p:cNvPicPr>
          <p:nvPr>
            <p:ph idx="1"/>
          </p:nvPr>
        </p:nvPicPr>
        <p:blipFill>
          <a:blip r:embed="rId2"/>
          <a:srcRect l="-31367" r="-31367"/>
          <a:stretch>
            <a:fillRect/>
          </a:stretch>
        </p:blipFill>
        <p:spPr>
          <a:xfrm>
            <a:off x="-1242438" y="1638678"/>
            <a:ext cx="8686800" cy="4777405"/>
          </a:xfrm>
        </p:spPr>
      </p:pic>
      <p:sp>
        <p:nvSpPr>
          <p:cNvPr id="6" name="TextBox 5"/>
          <p:cNvSpPr txBox="1"/>
          <p:nvPr/>
        </p:nvSpPr>
        <p:spPr>
          <a:xfrm>
            <a:off x="5991313" y="1638678"/>
            <a:ext cx="2526291" cy="48013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Nshima</a:t>
            </a:r>
            <a:r>
              <a:rPr lang="en-US" dirty="0" smtClean="0"/>
              <a:t> is a staple of Zambia made by mixing corn meal (maize) with water until a stiff paste forms.  (It is like what we call polenta.) It is then molded in the hands and used to scoop up gravy or juices.  In Livingstone, sitting outside at a table, I watched many people use the </a:t>
            </a:r>
            <a:r>
              <a:rPr lang="en-US" dirty="0" err="1" smtClean="0"/>
              <a:t>nshima</a:t>
            </a:r>
            <a:r>
              <a:rPr lang="en-US" dirty="0" smtClean="0"/>
              <a:t> almost as a utensil.  On the sidewalk near me was a large jar of water which they used to wash off their hands when done.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19.jpg"/>
          <p:cNvPicPr>
            <a:picLocks noGrp="1" noChangeAspect="1"/>
          </p:cNvPicPr>
          <p:nvPr>
            <p:ph idx="1"/>
          </p:nvPr>
        </p:nvPicPr>
        <p:blipFill>
          <a:blip r:embed="rId2"/>
          <a:srcRect l="-26282" r="-26282"/>
          <a:stretch>
            <a:fillRect/>
          </a:stretch>
        </p:blipFill>
        <p:spPr>
          <a:xfrm>
            <a:off x="-1392652" y="1636877"/>
            <a:ext cx="8229600" cy="4557888"/>
          </a:xfrm>
        </p:spPr>
      </p:pic>
      <p:sp>
        <p:nvSpPr>
          <p:cNvPr id="2" name="Title 1"/>
          <p:cNvSpPr>
            <a:spLocks noGrp="1"/>
          </p:cNvSpPr>
          <p:nvPr>
            <p:ph type="title"/>
          </p:nvPr>
        </p:nvSpPr>
        <p:spPr/>
        <p:txBody>
          <a:bodyPr/>
          <a:lstStyle/>
          <a:p>
            <a:r>
              <a:rPr lang="en-US" dirty="0" smtClean="0"/>
              <a:t>Holes!!</a:t>
            </a:r>
            <a:endParaRPr lang="en-US" dirty="0"/>
          </a:p>
        </p:txBody>
      </p:sp>
      <p:sp>
        <p:nvSpPr>
          <p:cNvPr id="6" name="TextBox 5"/>
          <p:cNvSpPr txBox="1"/>
          <p:nvPr/>
        </p:nvSpPr>
        <p:spPr>
          <a:xfrm>
            <a:off x="5392697" y="1114813"/>
            <a:ext cx="3596082"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Remember what we said about holes??  These children were digging and playing in a typical-sized one.  In the picture at the bottom, Jason, one of the med students, is ‘helping’ the villager as he mixes the sand from his hole with water and cement to make cinder blocks for his home.</a:t>
            </a:r>
            <a:endParaRPr lang="en-US" dirty="0"/>
          </a:p>
        </p:txBody>
      </p:sp>
      <p:pic>
        <p:nvPicPr>
          <p:cNvPr id="7" name="Picture 6" descr="jason helping load sand.jpg"/>
          <p:cNvPicPr>
            <a:picLocks noChangeAspect="1"/>
          </p:cNvPicPr>
          <p:nvPr/>
        </p:nvPicPr>
        <p:blipFill>
          <a:blip r:embed="rId3"/>
          <a:stretch>
            <a:fillRect/>
          </a:stretch>
        </p:blipFill>
        <p:spPr>
          <a:xfrm>
            <a:off x="5392697" y="3700136"/>
            <a:ext cx="3751303" cy="315786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Posing!!!!</a:t>
            </a:r>
            <a:endParaRPr lang="en-US" dirty="0"/>
          </a:p>
        </p:txBody>
      </p:sp>
      <p:pic>
        <p:nvPicPr>
          <p:cNvPr id="5" name="Content Placeholder 4" descr="#20.jpg"/>
          <p:cNvPicPr>
            <a:picLocks noGrp="1" noChangeAspect="1"/>
          </p:cNvPicPr>
          <p:nvPr>
            <p:ph idx="1"/>
          </p:nvPr>
        </p:nvPicPr>
        <p:blipFill>
          <a:blip r:embed="rId2"/>
          <a:srcRect l="-49213" r="-49213"/>
          <a:stretch>
            <a:fillRect/>
          </a:stretch>
        </p:blipFill>
        <p:spPr>
          <a:xfrm>
            <a:off x="2823343" y="1600200"/>
            <a:ext cx="8229600" cy="4525963"/>
          </a:xfrm>
        </p:spPr>
      </p:pic>
      <p:pic>
        <p:nvPicPr>
          <p:cNvPr id="6" name="Picture 5" descr="#21.jpg"/>
          <p:cNvPicPr>
            <a:picLocks noChangeAspect="1"/>
          </p:cNvPicPr>
          <p:nvPr/>
        </p:nvPicPr>
        <p:blipFill>
          <a:blip r:embed="rId3"/>
          <a:stretch>
            <a:fillRect/>
          </a:stretch>
        </p:blipFill>
        <p:spPr>
          <a:xfrm>
            <a:off x="457200" y="274638"/>
            <a:ext cx="4722733" cy="3972594"/>
          </a:xfrm>
          <a:prstGeom prst="rect">
            <a:avLst/>
          </a:prstGeom>
        </p:spPr>
      </p:pic>
      <p:sp>
        <p:nvSpPr>
          <p:cNvPr id="7" name="TextBox 6"/>
          <p:cNvSpPr txBox="1"/>
          <p:nvPr/>
        </p:nvSpPr>
        <p:spPr>
          <a:xfrm>
            <a:off x="457200" y="4727222"/>
            <a:ext cx="4411133"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The children not only loved to have their picture taken, they loved to pose!!  Not much different from Georgetown children, huh??</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Maize:  A </a:t>
            </a:r>
            <a:r>
              <a:rPr lang="en-US" dirty="0" err="1" smtClean="0"/>
              <a:t>Mwandi</a:t>
            </a:r>
            <a:r>
              <a:rPr lang="en-US" dirty="0" smtClean="0"/>
              <a:t> staple and cash crop!</a:t>
            </a:r>
            <a:endParaRPr lang="en-US" dirty="0"/>
          </a:p>
        </p:txBody>
      </p:sp>
      <p:pic>
        <p:nvPicPr>
          <p:cNvPr id="4" name="Content Placeholder 3" descr="#22.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OVC (orphans and vulnerable children)</a:t>
            </a:r>
            <a:endParaRPr lang="en-US" dirty="0"/>
          </a:p>
        </p:txBody>
      </p:sp>
      <p:pic>
        <p:nvPicPr>
          <p:cNvPr id="9" name="Picture 8" descr="#26.jpg"/>
          <p:cNvPicPr>
            <a:picLocks noChangeAspect="1"/>
          </p:cNvPicPr>
          <p:nvPr/>
        </p:nvPicPr>
        <p:blipFill>
          <a:blip r:embed="rId2"/>
          <a:stretch>
            <a:fillRect/>
          </a:stretch>
        </p:blipFill>
        <p:spPr>
          <a:xfrm>
            <a:off x="4727221" y="3640404"/>
            <a:ext cx="3959579" cy="2969684"/>
          </a:xfrm>
          <a:prstGeom prst="rect">
            <a:avLst/>
          </a:prstGeom>
        </p:spPr>
      </p:pic>
      <p:pic>
        <p:nvPicPr>
          <p:cNvPr id="12" name="Content Placeholder 11" descr="ovc#3.jpg"/>
          <p:cNvPicPr>
            <a:picLocks noGrp="1" noChangeAspect="1"/>
          </p:cNvPicPr>
          <p:nvPr>
            <p:ph idx="1"/>
          </p:nvPr>
        </p:nvPicPr>
        <p:blipFill>
          <a:blip r:embed="rId3"/>
          <a:srcRect l="-18187" r="-18187"/>
          <a:stretch>
            <a:fillRect/>
          </a:stretch>
        </p:blipFill>
        <p:spPr>
          <a:xfrm>
            <a:off x="-610663" y="3640404"/>
            <a:ext cx="5666782" cy="3116512"/>
          </a:xfrm>
        </p:spPr>
      </p:pic>
      <p:sp>
        <p:nvSpPr>
          <p:cNvPr id="13" name="TextBox 12"/>
          <p:cNvSpPr txBox="1"/>
          <p:nvPr/>
        </p:nvSpPr>
        <p:spPr>
          <a:xfrm>
            <a:off x="124244" y="5701678"/>
            <a:ext cx="2609119"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t>The shower where OVC children get a bath on Saturdays.</a:t>
            </a:r>
            <a:endParaRPr lang="en-US" sz="2000" dirty="0"/>
          </a:p>
        </p:txBody>
      </p:sp>
      <p:sp>
        <p:nvSpPr>
          <p:cNvPr id="14" name="Curved Up Arrow 13"/>
          <p:cNvSpPr/>
          <p:nvPr/>
        </p:nvSpPr>
        <p:spPr>
          <a:xfrm rot="16040519">
            <a:off x="1547824" y="5440114"/>
            <a:ext cx="395276" cy="325617"/>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6433069" y="5895045"/>
            <a:ext cx="2253731"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t>Cutting the grass…using a scythe!</a:t>
            </a:r>
            <a:endParaRPr lang="en-US" sz="2000" dirty="0"/>
          </a:p>
        </p:txBody>
      </p:sp>
      <p:sp>
        <p:nvSpPr>
          <p:cNvPr id="16" name="Curved Left Arrow 15"/>
          <p:cNvSpPr/>
          <p:nvPr/>
        </p:nvSpPr>
        <p:spPr>
          <a:xfrm rot="9251574">
            <a:off x="5802344" y="5494833"/>
            <a:ext cx="577615" cy="757853"/>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24244" y="1417638"/>
            <a:ext cx="8562556"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t>The OVC is a mission program that feeds and cares for up to 280 children for up to 9 hours each day except Sunday, children who have lost one or both of their parents.  Often, if both parents are dead, the children will be living with a neighbor or relative.  If they are of school age, they will go to school during school hours but still go to the OVC for lunch and after school.  It was on  those 280 children that our doctors did physicals, de-wormed each one, and met with parents, provided medicine, further testing, and any follow-up care necessary.   </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village of </a:t>
            </a:r>
            <a:r>
              <a:rPr lang="en-US" dirty="0" err="1" smtClean="0"/>
              <a:t>Mwandi</a:t>
            </a:r>
            <a:endParaRPr lang="en-US" dirty="0"/>
          </a:p>
        </p:txBody>
      </p:sp>
      <p:pic>
        <p:nvPicPr>
          <p:cNvPr id="4" name="Content Placeholder 3" descr="#1 beginning the tour.jpg"/>
          <p:cNvPicPr>
            <a:picLocks noGrp="1" noChangeAspect="1"/>
          </p:cNvPicPr>
          <p:nvPr>
            <p:ph idx="1"/>
          </p:nvPr>
        </p:nvPicPr>
        <p:blipFill>
          <a:blip r:embed="rId2"/>
          <a:srcRect l="-18187" r="-18187"/>
          <a:stretch>
            <a:fillRect/>
          </a:stretch>
        </p:blipFill>
        <p:spPr>
          <a:xfrm>
            <a:off x="-771433" y="1600200"/>
            <a:ext cx="8229600" cy="4525963"/>
          </a:xfrm>
        </p:spPr>
      </p:pic>
      <p:sp>
        <p:nvSpPr>
          <p:cNvPr id="5" name="TextBox 4"/>
          <p:cNvSpPr txBox="1"/>
          <p:nvPr/>
        </p:nvSpPr>
        <p:spPr>
          <a:xfrm>
            <a:off x="6334795" y="1601848"/>
            <a:ext cx="2352005" cy="45243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Beginning our tour of the Mission, the hospital, school and village.  Gertrude is our leader and we are all standing in front of the Mission House, </a:t>
            </a:r>
            <a:r>
              <a:rPr lang="en-US" sz="2400" dirty="0" err="1" smtClean="0"/>
              <a:t>Simba</a:t>
            </a:r>
            <a:r>
              <a:rPr lang="en-US" sz="2400" dirty="0" smtClean="0"/>
              <a:t> House, where we stayed.</a:t>
            </a:r>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0" y="274638"/>
            <a:ext cx="3606799" cy="1143000"/>
          </a:xfrm>
        </p:spPr>
        <p:txBody>
          <a:bodyPr>
            <a:normAutofit fontScale="90000"/>
          </a:bodyPr>
          <a:lstStyle/>
          <a:p>
            <a:r>
              <a:rPr lang="en-US" dirty="0" smtClean="0"/>
              <a:t>More pictures at the OVC</a:t>
            </a:r>
            <a:endParaRPr lang="en-US" dirty="0"/>
          </a:p>
        </p:txBody>
      </p:sp>
      <p:pic>
        <p:nvPicPr>
          <p:cNvPr id="4" name="Content Placeholder 3" descr="drinking fountain at OVC.jpg"/>
          <p:cNvPicPr>
            <a:picLocks noGrp="1" noChangeAspect="1"/>
          </p:cNvPicPr>
          <p:nvPr>
            <p:ph idx="1"/>
          </p:nvPr>
        </p:nvPicPr>
        <p:blipFill>
          <a:blip r:embed="rId2"/>
          <a:srcRect l="-71221" r="-71221"/>
          <a:stretch>
            <a:fillRect/>
          </a:stretch>
        </p:blipFill>
        <p:spPr>
          <a:xfrm>
            <a:off x="2286001" y="1589236"/>
            <a:ext cx="9247972" cy="5086028"/>
          </a:xfrm>
        </p:spPr>
      </p:pic>
      <p:pic>
        <p:nvPicPr>
          <p:cNvPr id="5" name="Picture 4" descr="kids at ovc.jpg"/>
          <p:cNvPicPr>
            <a:picLocks noChangeAspect="1"/>
          </p:cNvPicPr>
          <p:nvPr/>
        </p:nvPicPr>
        <p:blipFill>
          <a:blip r:embed="rId3"/>
          <a:stretch>
            <a:fillRect/>
          </a:stretch>
        </p:blipFill>
        <p:spPr>
          <a:xfrm>
            <a:off x="1" y="3148459"/>
            <a:ext cx="4788372" cy="3526804"/>
          </a:xfrm>
          <a:prstGeom prst="rect">
            <a:avLst/>
          </a:prstGeom>
        </p:spPr>
      </p:pic>
      <p:pic>
        <p:nvPicPr>
          <p:cNvPr id="6" name="Picture 5" descr="ovc physicals.jpg"/>
          <p:cNvPicPr>
            <a:picLocks noChangeAspect="1"/>
          </p:cNvPicPr>
          <p:nvPr/>
        </p:nvPicPr>
        <p:blipFill>
          <a:blip r:embed="rId4"/>
          <a:stretch>
            <a:fillRect/>
          </a:stretch>
        </p:blipFill>
        <p:spPr>
          <a:xfrm>
            <a:off x="0" y="0"/>
            <a:ext cx="4788372" cy="31484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25.jpg"/>
          <p:cNvPicPr>
            <a:picLocks noChangeAspect="1"/>
          </p:cNvPicPr>
          <p:nvPr/>
        </p:nvPicPr>
        <p:blipFill>
          <a:blip r:embed="rId2"/>
          <a:stretch>
            <a:fillRect/>
          </a:stretch>
        </p:blipFill>
        <p:spPr>
          <a:xfrm>
            <a:off x="4968154" y="1158246"/>
            <a:ext cx="3787671" cy="2840754"/>
          </a:xfrm>
          <a:prstGeom prst="rect">
            <a:avLst/>
          </a:prstGeom>
        </p:spPr>
      </p:pic>
      <p:sp>
        <p:nvSpPr>
          <p:cNvPr id="2" name="Title 1"/>
          <p:cNvSpPr>
            <a:spLocks noGrp="1"/>
          </p:cNvSpPr>
          <p:nvPr>
            <p:ph type="title"/>
          </p:nvPr>
        </p:nvSpPr>
        <p:spPr/>
        <p:txBody>
          <a:bodyPr/>
          <a:lstStyle/>
          <a:p>
            <a:r>
              <a:rPr lang="en-US" dirty="0" smtClean="0"/>
              <a:t>Soccer, games, dogs and chickens!</a:t>
            </a:r>
            <a:endParaRPr lang="en-US" dirty="0"/>
          </a:p>
        </p:txBody>
      </p:sp>
      <p:pic>
        <p:nvPicPr>
          <p:cNvPr id="4" name="Content Placeholder 3" descr="games dogs and chickens ovc.jpg"/>
          <p:cNvPicPr>
            <a:picLocks noGrp="1" noChangeAspect="1"/>
          </p:cNvPicPr>
          <p:nvPr>
            <p:ph idx="1"/>
          </p:nvPr>
        </p:nvPicPr>
        <p:blipFill>
          <a:blip r:embed="rId3"/>
          <a:srcRect l="-7503" r="-7503"/>
          <a:stretch>
            <a:fillRect/>
          </a:stretch>
        </p:blipFill>
        <p:spPr>
          <a:xfrm>
            <a:off x="-248488" y="3514934"/>
            <a:ext cx="5397744" cy="2968551"/>
          </a:xfrm>
        </p:spPr>
      </p:pic>
      <p:pic>
        <p:nvPicPr>
          <p:cNvPr id="6" name="Picture 5" descr="soccer at the ovc.jpg"/>
          <p:cNvPicPr>
            <a:picLocks noChangeAspect="1"/>
          </p:cNvPicPr>
          <p:nvPr/>
        </p:nvPicPr>
        <p:blipFill>
          <a:blip r:embed="rId4"/>
          <a:stretch>
            <a:fillRect/>
          </a:stretch>
        </p:blipFill>
        <p:spPr>
          <a:xfrm>
            <a:off x="4766216" y="3514934"/>
            <a:ext cx="4170711" cy="2968551"/>
          </a:xfrm>
          <a:prstGeom prst="rect">
            <a:avLst/>
          </a:prstGeom>
        </p:spPr>
      </p:pic>
      <p:sp>
        <p:nvSpPr>
          <p:cNvPr id="9" name="TextBox 8"/>
          <p:cNvSpPr txBox="1"/>
          <p:nvPr/>
        </p:nvSpPr>
        <p:spPr>
          <a:xfrm>
            <a:off x="457200" y="1352957"/>
            <a:ext cx="4309016"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t>The OVC provides 280 children a safe and caring environment in which they are fed a hearty meal daily, nurtured, given some religious instruction, and afforded healthy role models with whom to interact. </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Watching a cow being butchered</a:t>
            </a:r>
            <a:endParaRPr lang="en-US" dirty="0"/>
          </a:p>
        </p:txBody>
      </p:sp>
      <p:pic>
        <p:nvPicPr>
          <p:cNvPr id="4" name="Content Placeholder 3" descr="herding cattle.jpg"/>
          <p:cNvPicPr>
            <a:picLocks noGrp="1" noChangeAspect="1"/>
          </p:cNvPicPr>
          <p:nvPr>
            <p:ph idx="1"/>
          </p:nvPr>
        </p:nvPicPr>
        <p:blipFill>
          <a:blip r:embed="rId2"/>
          <a:srcRect l="-18187" r="-18187"/>
          <a:stretch>
            <a:fillRect/>
          </a:stretch>
        </p:blipFill>
        <p:spPr>
          <a:xfrm>
            <a:off x="457200" y="3244348"/>
            <a:ext cx="5240031" cy="2881815"/>
          </a:xfrm>
        </p:spPr>
      </p:pic>
      <p:pic>
        <p:nvPicPr>
          <p:cNvPr id="6" name="Picture 5" descr="hanging cow.jpg"/>
          <p:cNvPicPr>
            <a:picLocks noChangeAspect="1"/>
          </p:cNvPicPr>
          <p:nvPr/>
        </p:nvPicPr>
        <p:blipFill>
          <a:blip r:embed="rId3"/>
          <a:stretch>
            <a:fillRect/>
          </a:stretch>
        </p:blipFill>
        <p:spPr>
          <a:xfrm>
            <a:off x="911123" y="1296007"/>
            <a:ext cx="7354457" cy="551584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Heading into the village business district</a:t>
            </a:r>
            <a:endParaRPr lang="en-US" dirty="0"/>
          </a:p>
        </p:txBody>
      </p:sp>
      <p:pic>
        <p:nvPicPr>
          <p:cNvPr id="4" name="Picture 3" descr="road into village.jpg"/>
          <p:cNvPicPr>
            <a:picLocks noChangeAspect="1"/>
          </p:cNvPicPr>
          <p:nvPr/>
        </p:nvPicPr>
        <p:blipFill>
          <a:blip r:embed="rId2"/>
          <a:stretch>
            <a:fillRect/>
          </a:stretch>
        </p:blipFill>
        <p:spPr>
          <a:xfrm>
            <a:off x="759269" y="1670494"/>
            <a:ext cx="7440824" cy="518750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5110999"/>
            <a:ext cx="4490120" cy="1143000"/>
          </a:xfrm>
        </p:spPr>
        <p:txBody>
          <a:bodyPr/>
          <a:lstStyle/>
          <a:p>
            <a:r>
              <a:rPr lang="en-US" dirty="0" smtClean="0"/>
              <a:t>Village shops</a:t>
            </a:r>
            <a:endParaRPr lang="en-US" dirty="0"/>
          </a:p>
        </p:txBody>
      </p:sp>
      <p:pic>
        <p:nvPicPr>
          <p:cNvPr id="4" name="Content Placeholder 3" descr="barber shop.jpg"/>
          <p:cNvPicPr>
            <a:picLocks noGrp="1" noChangeAspect="1"/>
          </p:cNvPicPr>
          <p:nvPr>
            <p:ph idx="1"/>
          </p:nvPr>
        </p:nvPicPr>
        <p:blipFill>
          <a:blip r:embed="rId2"/>
          <a:srcRect l="-16284" r="-16284"/>
          <a:stretch>
            <a:fillRect/>
          </a:stretch>
        </p:blipFill>
        <p:spPr>
          <a:xfrm>
            <a:off x="4090070" y="204211"/>
            <a:ext cx="5778941" cy="3178195"/>
          </a:xfrm>
        </p:spPr>
      </p:pic>
      <p:pic>
        <p:nvPicPr>
          <p:cNvPr id="5" name="Picture 4" descr="butchery.jpg"/>
          <p:cNvPicPr>
            <a:picLocks noChangeAspect="1"/>
          </p:cNvPicPr>
          <p:nvPr/>
        </p:nvPicPr>
        <p:blipFill>
          <a:blip r:embed="rId3"/>
          <a:stretch>
            <a:fillRect/>
          </a:stretch>
        </p:blipFill>
        <p:spPr>
          <a:xfrm>
            <a:off x="4823076" y="3617307"/>
            <a:ext cx="4320924" cy="3240693"/>
          </a:xfrm>
          <a:prstGeom prst="rect">
            <a:avLst/>
          </a:prstGeom>
        </p:spPr>
      </p:pic>
      <p:pic>
        <p:nvPicPr>
          <p:cNvPr id="7" name="Picture 6" descr="car wash sign.jpg"/>
          <p:cNvPicPr>
            <a:picLocks noChangeAspect="1"/>
          </p:cNvPicPr>
          <p:nvPr/>
        </p:nvPicPr>
        <p:blipFill>
          <a:blip r:embed="rId4"/>
          <a:stretch>
            <a:fillRect/>
          </a:stretch>
        </p:blipFill>
        <p:spPr>
          <a:xfrm>
            <a:off x="183292" y="204211"/>
            <a:ext cx="3906778" cy="45662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1280" y="800731"/>
            <a:ext cx="4761040" cy="2721207"/>
          </a:xfrm>
        </p:spPr>
        <p:txBody>
          <a:bodyPr/>
          <a:lstStyle/>
          <a:p>
            <a:r>
              <a:rPr lang="en-US" dirty="0" smtClean="0"/>
              <a:t>A make-shift shop and goods for sale</a:t>
            </a:r>
            <a:endParaRPr lang="en-US" dirty="0"/>
          </a:p>
        </p:txBody>
      </p:sp>
      <p:pic>
        <p:nvPicPr>
          <p:cNvPr id="4" name="Content Placeholder 3" descr="items for sale.jpg"/>
          <p:cNvPicPr>
            <a:picLocks noGrp="1" noChangeAspect="1"/>
          </p:cNvPicPr>
          <p:nvPr>
            <p:ph idx="1"/>
          </p:nvPr>
        </p:nvPicPr>
        <p:blipFill>
          <a:blip r:embed="rId2"/>
          <a:srcRect l="-18187" r="-18187"/>
          <a:stretch>
            <a:fillRect/>
          </a:stretch>
        </p:blipFill>
        <p:spPr>
          <a:xfrm>
            <a:off x="-799043" y="3216870"/>
            <a:ext cx="6620700" cy="3641130"/>
          </a:xfrm>
        </p:spPr>
      </p:pic>
      <p:pic>
        <p:nvPicPr>
          <p:cNvPr id="5" name="Picture 4" descr="store with woman sitting.jpg"/>
          <p:cNvPicPr>
            <a:picLocks noChangeAspect="1"/>
          </p:cNvPicPr>
          <p:nvPr/>
        </p:nvPicPr>
        <p:blipFill>
          <a:blip r:embed="rId3"/>
          <a:stretch>
            <a:fillRect/>
          </a:stretch>
        </p:blipFill>
        <p:spPr>
          <a:xfrm>
            <a:off x="4929930" y="1774037"/>
            <a:ext cx="4214070" cy="508396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35070" y="1111368"/>
            <a:ext cx="3951730" cy="1143000"/>
          </a:xfrm>
        </p:spPr>
        <p:txBody>
          <a:bodyPr/>
          <a:lstStyle/>
          <a:p>
            <a:r>
              <a:rPr lang="en-US" dirty="0" smtClean="0"/>
              <a:t>Donkeys!!</a:t>
            </a:r>
            <a:endParaRPr lang="en-US" dirty="0"/>
          </a:p>
        </p:txBody>
      </p:sp>
      <p:pic>
        <p:nvPicPr>
          <p:cNvPr id="6" name="Content Placeholder 5" descr="#28.jpg"/>
          <p:cNvPicPr>
            <a:picLocks noGrp="1" noChangeAspect="1"/>
          </p:cNvPicPr>
          <p:nvPr>
            <p:ph idx="1"/>
          </p:nvPr>
        </p:nvPicPr>
        <p:blipFill>
          <a:blip r:embed="rId2"/>
          <a:srcRect l="-10777" r="-10777"/>
          <a:stretch>
            <a:fillRect/>
          </a:stretch>
        </p:blipFill>
        <p:spPr>
          <a:xfrm>
            <a:off x="2598368" y="2719730"/>
            <a:ext cx="6545632" cy="3599845"/>
          </a:xfrm>
        </p:spPr>
      </p:pic>
      <p:sp>
        <p:nvSpPr>
          <p:cNvPr id="8" name="TextBox 7"/>
          <p:cNvSpPr txBox="1"/>
          <p:nvPr/>
        </p:nvSpPr>
        <p:spPr>
          <a:xfrm>
            <a:off x="291333" y="4721562"/>
            <a:ext cx="3508543"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smtClean="0"/>
              <a:t>These frequently-seen animals provide transportation as well as serve as beasts of burden, carrying, dragging, and pulling materials from one place to another.  Watch out!!</a:t>
            </a:r>
            <a:endParaRPr lang="en-US" sz="2000" dirty="0"/>
          </a:p>
        </p:txBody>
      </p:sp>
      <p:pic>
        <p:nvPicPr>
          <p:cNvPr id="9" name="Picture 8" descr="transportation.jpg"/>
          <p:cNvPicPr>
            <a:picLocks noChangeAspect="1"/>
          </p:cNvPicPr>
          <p:nvPr/>
        </p:nvPicPr>
        <p:blipFill>
          <a:blip r:embed="rId3"/>
          <a:stretch>
            <a:fillRect/>
          </a:stretch>
        </p:blipFill>
        <p:spPr>
          <a:xfrm>
            <a:off x="0" y="1111368"/>
            <a:ext cx="4735070" cy="315671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Simba</a:t>
            </a:r>
            <a:r>
              <a:rPr lang="en-US" dirty="0" smtClean="0"/>
              <a:t> House</a:t>
            </a:r>
            <a:endParaRPr lang="en-US" dirty="0"/>
          </a:p>
        </p:txBody>
      </p:sp>
      <p:sp>
        <p:nvSpPr>
          <p:cNvPr id="6" name="TextBox 5"/>
          <p:cNvSpPr txBox="1"/>
          <p:nvPr/>
        </p:nvSpPr>
        <p:spPr>
          <a:xfrm>
            <a:off x="747105" y="5201178"/>
            <a:ext cx="6873185"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Notice that the ‘path’ or ‘road’ to </a:t>
            </a:r>
            <a:r>
              <a:rPr lang="en-US" dirty="0" err="1" smtClean="0"/>
              <a:t>Simba</a:t>
            </a:r>
            <a:r>
              <a:rPr lang="en-US" dirty="0" smtClean="0"/>
              <a:t> house is all sand.  </a:t>
            </a:r>
            <a:r>
              <a:rPr lang="en-US" dirty="0" err="1" smtClean="0"/>
              <a:t>Mwandi</a:t>
            </a:r>
            <a:r>
              <a:rPr lang="en-US" dirty="0" smtClean="0"/>
              <a:t> is either sandy, dusty, or a lush green with lovely flowers.  Quite full of contrast!</a:t>
            </a:r>
            <a:endParaRPr lang="en-US" dirty="0"/>
          </a:p>
        </p:txBody>
      </p:sp>
      <p:pic>
        <p:nvPicPr>
          <p:cNvPr id="9" name="Content Placeholder 8" descr="welcome to simba house.jpg"/>
          <p:cNvPicPr>
            <a:picLocks noGrp="1" noChangeAspect="1"/>
          </p:cNvPicPr>
          <p:nvPr>
            <p:ph idx="1"/>
          </p:nvPr>
        </p:nvPicPr>
        <p:blipFill>
          <a:blip r:embed="rId2"/>
          <a:srcRect l="-10610" r="-10610"/>
          <a:stretch>
            <a:fillRect/>
          </a:stretch>
        </p:blipFill>
        <p:spPr>
          <a:xfrm>
            <a:off x="1382394" y="1417638"/>
            <a:ext cx="6237896" cy="343060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01582" y="897714"/>
            <a:ext cx="3363269" cy="1143000"/>
          </a:xfrm>
        </p:spPr>
        <p:txBody>
          <a:bodyPr>
            <a:normAutofit fontScale="90000"/>
          </a:bodyPr>
          <a:lstStyle/>
          <a:p>
            <a:r>
              <a:rPr lang="en-US" dirty="0" smtClean="0"/>
              <a:t>Views of the Hospital</a:t>
            </a:r>
            <a:endParaRPr lang="en-US" dirty="0"/>
          </a:p>
        </p:txBody>
      </p:sp>
      <p:pic>
        <p:nvPicPr>
          <p:cNvPr id="6" name="Content Placeholder 5" descr="hospital building.jpg"/>
          <p:cNvPicPr>
            <a:picLocks noGrp="1" noChangeAspect="1"/>
          </p:cNvPicPr>
          <p:nvPr>
            <p:ph idx="1"/>
          </p:nvPr>
        </p:nvPicPr>
        <p:blipFill>
          <a:blip r:embed="rId2"/>
          <a:srcRect l="-18187" r="-18187"/>
          <a:stretch>
            <a:fillRect/>
          </a:stretch>
        </p:blipFill>
        <p:spPr>
          <a:xfrm>
            <a:off x="0" y="893010"/>
            <a:ext cx="3801542" cy="2497491"/>
          </a:xfrm>
        </p:spPr>
      </p:pic>
      <p:pic>
        <p:nvPicPr>
          <p:cNvPr id="7" name="Picture 6" descr="hospital buildings.jpg"/>
          <p:cNvPicPr>
            <a:picLocks noChangeAspect="1"/>
          </p:cNvPicPr>
          <p:nvPr/>
        </p:nvPicPr>
        <p:blipFill>
          <a:blip r:embed="rId3"/>
          <a:stretch>
            <a:fillRect/>
          </a:stretch>
        </p:blipFill>
        <p:spPr>
          <a:xfrm>
            <a:off x="5856801" y="897714"/>
            <a:ext cx="2829999" cy="2307114"/>
          </a:xfrm>
          <a:prstGeom prst="rect">
            <a:avLst/>
          </a:prstGeom>
        </p:spPr>
      </p:pic>
      <p:pic>
        <p:nvPicPr>
          <p:cNvPr id="9" name="Picture 8" descr="child in hospital.jpg"/>
          <p:cNvPicPr>
            <a:picLocks noChangeAspect="1"/>
          </p:cNvPicPr>
          <p:nvPr/>
        </p:nvPicPr>
        <p:blipFill>
          <a:blip r:embed="rId4"/>
          <a:stretch>
            <a:fillRect/>
          </a:stretch>
        </p:blipFill>
        <p:spPr>
          <a:xfrm>
            <a:off x="1" y="3420587"/>
            <a:ext cx="4583216" cy="3437412"/>
          </a:xfrm>
          <a:prstGeom prst="rect">
            <a:avLst/>
          </a:prstGeom>
        </p:spPr>
      </p:pic>
      <p:pic>
        <p:nvPicPr>
          <p:cNvPr id="11" name="Content Placeholder 3" descr="hospital #3.jpg"/>
          <p:cNvPicPr>
            <a:picLocks noChangeAspect="1"/>
          </p:cNvPicPr>
          <p:nvPr/>
        </p:nvPicPr>
        <p:blipFill>
          <a:blip r:embed="rId5"/>
          <a:srcRect l="-18187" r="-18187"/>
          <a:stretch>
            <a:fillRect/>
          </a:stretch>
        </p:blipFill>
        <p:spPr>
          <a:xfrm>
            <a:off x="4017217" y="3232440"/>
            <a:ext cx="5389078" cy="32940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2538457" cy="2517649"/>
          </a:xfrm>
        </p:spPr>
        <p:txBody>
          <a:bodyPr>
            <a:normAutofit fontScale="90000"/>
          </a:bodyPr>
          <a:lstStyle/>
          <a:p>
            <a:r>
              <a:rPr lang="en-US" dirty="0" smtClean="0"/>
              <a:t>More pictures in the hospital</a:t>
            </a:r>
            <a:endParaRPr lang="en-US" dirty="0"/>
          </a:p>
        </p:txBody>
      </p:sp>
      <p:pic>
        <p:nvPicPr>
          <p:cNvPr id="5" name="Picture 4" descr="hospital pharmacy.jpg"/>
          <p:cNvPicPr>
            <a:picLocks noChangeAspect="1"/>
          </p:cNvPicPr>
          <p:nvPr/>
        </p:nvPicPr>
        <p:blipFill>
          <a:blip r:embed="rId2"/>
          <a:stretch>
            <a:fillRect/>
          </a:stretch>
        </p:blipFill>
        <p:spPr>
          <a:xfrm>
            <a:off x="5031919" y="643389"/>
            <a:ext cx="4112081" cy="5482774"/>
          </a:xfrm>
          <a:prstGeom prst="rect">
            <a:avLst/>
          </a:prstGeom>
        </p:spPr>
      </p:pic>
      <p:pic>
        <p:nvPicPr>
          <p:cNvPr id="6" name="Picture 5" descr="inside hospital.jpg"/>
          <p:cNvPicPr>
            <a:picLocks noChangeAspect="1"/>
          </p:cNvPicPr>
          <p:nvPr/>
        </p:nvPicPr>
        <p:blipFill>
          <a:blip r:embed="rId3"/>
          <a:stretch>
            <a:fillRect/>
          </a:stretch>
        </p:blipFill>
        <p:spPr>
          <a:xfrm>
            <a:off x="586751" y="2792287"/>
            <a:ext cx="4445168" cy="3333876"/>
          </a:xfrm>
          <a:prstGeom prst="rect">
            <a:avLst/>
          </a:prstGeom>
        </p:spPr>
      </p:pic>
      <p:sp>
        <p:nvSpPr>
          <p:cNvPr id="10" name="TextBox 9"/>
          <p:cNvSpPr txBox="1"/>
          <p:nvPr/>
        </p:nvSpPr>
        <p:spPr>
          <a:xfrm>
            <a:off x="3375335" y="2115701"/>
            <a:ext cx="1656584" cy="461665"/>
          </a:xfrm>
          <a:prstGeom prst="rect">
            <a:avLst/>
          </a:prstGeom>
          <a:noFill/>
        </p:spPr>
        <p:txBody>
          <a:bodyPr wrap="square" rtlCol="0">
            <a:spAutoFit/>
          </a:bodyPr>
          <a:lstStyle/>
          <a:p>
            <a:r>
              <a:rPr lang="en-US" sz="2400" dirty="0" smtClean="0"/>
              <a:t>Pharmacy</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Fences</a:t>
            </a:r>
            <a:endParaRPr lang="en-US" dirty="0"/>
          </a:p>
        </p:txBody>
      </p:sp>
      <p:pic>
        <p:nvPicPr>
          <p:cNvPr id="4" name="Content Placeholder 3" descr="#4.jpg"/>
          <p:cNvPicPr>
            <a:picLocks noGrp="1" noChangeAspect="1"/>
          </p:cNvPicPr>
          <p:nvPr>
            <p:ph idx="1"/>
          </p:nvPr>
        </p:nvPicPr>
        <p:blipFill>
          <a:blip r:embed="rId2"/>
          <a:srcRect l="-18187" r="-18187"/>
          <a:stretch>
            <a:fillRect/>
          </a:stretch>
        </p:blipFill>
        <p:spPr>
          <a:xfrm>
            <a:off x="2914404" y="1417638"/>
            <a:ext cx="6713198" cy="3692000"/>
          </a:xfrm>
        </p:spPr>
      </p:pic>
      <p:sp>
        <p:nvSpPr>
          <p:cNvPr id="5" name="TextBox 4"/>
          <p:cNvSpPr txBox="1"/>
          <p:nvPr/>
        </p:nvSpPr>
        <p:spPr>
          <a:xfrm>
            <a:off x="177505" y="1417638"/>
            <a:ext cx="3026804"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t>This is an example of two kinds of fences.  The first (in process)  is fashioned from long stalks of  tall grasses.  The second, the shrub, is prevalent and the ‘fence of choice’ as it grows quickly and, should you rub up against it and get the milky liquid on your skin it will burn for at least an hour.  </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the village</a:t>
            </a:r>
            <a:endParaRPr lang="en-US" dirty="0"/>
          </a:p>
        </p:txBody>
      </p:sp>
      <p:pic>
        <p:nvPicPr>
          <p:cNvPr id="4" name="Content Placeholder 3" descr="#5.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Thatched roofs on mud huts</a:t>
            </a:r>
            <a:endParaRPr lang="en-US" dirty="0"/>
          </a:p>
        </p:txBody>
      </p:sp>
      <p:pic>
        <p:nvPicPr>
          <p:cNvPr id="4" name="Content Placeholder 3" descr="#6.jpg"/>
          <p:cNvPicPr>
            <a:picLocks noGrp="1" noChangeAspect="1"/>
          </p:cNvPicPr>
          <p:nvPr>
            <p:ph idx="1"/>
          </p:nvPr>
        </p:nvPicPr>
        <p:blipFill>
          <a:blip r:embed="rId2"/>
          <a:srcRect l="-17133" r="-17133"/>
          <a:stretch>
            <a:fillRect/>
          </a:stretch>
        </p:blipFill>
        <p:spPr>
          <a:xfrm>
            <a:off x="-717854" y="1417638"/>
            <a:ext cx="7444362" cy="4094112"/>
          </a:xfrm>
        </p:spPr>
      </p:pic>
      <p:sp>
        <p:nvSpPr>
          <p:cNvPr id="5" name="TextBox 4"/>
          <p:cNvSpPr txBox="1"/>
          <p:nvPr/>
        </p:nvSpPr>
        <p:spPr>
          <a:xfrm>
            <a:off x="5864481" y="1417638"/>
            <a:ext cx="2186346" cy="40934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smtClean="0"/>
              <a:t>All around </a:t>
            </a:r>
            <a:r>
              <a:rPr lang="en-US" sz="2000" dirty="0" err="1" smtClean="0"/>
              <a:t>Mwandi</a:t>
            </a:r>
            <a:r>
              <a:rPr lang="en-US" sz="2000" dirty="0" smtClean="0"/>
              <a:t> you see holes; holes that are being or have been dug.  The sand/dirt has many, many uses, included in which is the mixing with cement/water for cinder blocks or mixing with water for mud to ‘plaster’ the sides of huts.</a:t>
            </a:r>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9.jpg"/>
          <p:cNvPicPr>
            <a:picLocks noChangeAspect="1"/>
          </p:cNvPicPr>
          <p:nvPr/>
        </p:nvPicPr>
        <p:blipFill>
          <a:blip r:embed="rId2"/>
          <a:stretch>
            <a:fillRect/>
          </a:stretch>
        </p:blipFill>
        <p:spPr>
          <a:xfrm>
            <a:off x="4693656" y="1280688"/>
            <a:ext cx="4196680" cy="3147510"/>
          </a:xfrm>
          <a:prstGeom prst="rect">
            <a:avLst/>
          </a:prstGeom>
        </p:spPr>
      </p:pic>
      <p:sp>
        <p:nvSpPr>
          <p:cNvPr id="2" name="Title 1"/>
          <p:cNvSpPr>
            <a:spLocks noGrp="1"/>
          </p:cNvSpPr>
          <p:nvPr>
            <p:ph type="title"/>
          </p:nvPr>
        </p:nvSpPr>
        <p:spPr/>
        <p:txBody>
          <a:bodyPr/>
          <a:lstStyle/>
          <a:p>
            <a:r>
              <a:rPr lang="en-US" dirty="0" smtClean="0"/>
              <a:t>Homes in different stages</a:t>
            </a:r>
            <a:endParaRPr lang="en-US" dirty="0"/>
          </a:p>
        </p:txBody>
      </p:sp>
      <p:pic>
        <p:nvPicPr>
          <p:cNvPr id="4" name="Content Placeholder 3" descr="#7.jpg"/>
          <p:cNvPicPr>
            <a:picLocks noGrp="1" noChangeAspect="1"/>
          </p:cNvPicPr>
          <p:nvPr>
            <p:ph idx="1"/>
          </p:nvPr>
        </p:nvPicPr>
        <p:blipFill>
          <a:blip r:embed="rId3"/>
          <a:srcRect l="-18187" r="-18187"/>
          <a:stretch>
            <a:fillRect/>
          </a:stretch>
        </p:blipFill>
        <p:spPr>
          <a:xfrm>
            <a:off x="-605775" y="1279577"/>
            <a:ext cx="6810858" cy="3745709"/>
          </a:xfrm>
        </p:spPr>
      </p:pic>
      <p:pic>
        <p:nvPicPr>
          <p:cNvPr id="6" name="Picture 5" descr="#8.jpg"/>
          <p:cNvPicPr>
            <a:picLocks noChangeAspect="1"/>
          </p:cNvPicPr>
          <p:nvPr/>
        </p:nvPicPr>
        <p:blipFill>
          <a:blip r:embed="rId4"/>
          <a:stretch>
            <a:fillRect/>
          </a:stretch>
        </p:blipFill>
        <p:spPr>
          <a:xfrm>
            <a:off x="5287262" y="4172521"/>
            <a:ext cx="3580637" cy="2685478"/>
          </a:xfrm>
          <a:prstGeom prst="rect">
            <a:avLst/>
          </a:prstGeom>
        </p:spPr>
      </p:pic>
      <p:sp>
        <p:nvSpPr>
          <p:cNvPr id="7" name="TextBox 6"/>
          <p:cNvSpPr txBox="1"/>
          <p:nvPr/>
        </p:nvSpPr>
        <p:spPr>
          <a:xfrm>
            <a:off x="194907" y="5370427"/>
            <a:ext cx="4719625"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Note the two kinds of fences!</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531</TotalTime>
  <Words>845</Words>
  <Application>Microsoft Macintosh PowerPoint</Application>
  <PresentationFormat>On-screen Show (4:3)</PresentationFormat>
  <Paragraphs>46</Paragraphs>
  <Slides>26</Slides>
  <Notes>0</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Office Theme</vt:lpstr>
      <vt:lpstr>Africa, 2013!!</vt:lpstr>
      <vt:lpstr>The village of Mwandi</vt:lpstr>
      <vt:lpstr>Simba House</vt:lpstr>
      <vt:lpstr>Views of the Hospital</vt:lpstr>
      <vt:lpstr>More pictures in the hospital</vt:lpstr>
      <vt:lpstr>Fences</vt:lpstr>
      <vt:lpstr>Entering the village</vt:lpstr>
      <vt:lpstr>Thatched roofs on mud huts</vt:lpstr>
      <vt:lpstr>Homes in different stages</vt:lpstr>
      <vt:lpstr>Pigs!!!</vt:lpstr>
      <vt:lpstr>Doing the wash!</vt:lpstr>
      <vt:lpstr>The rainy season…</vt:lpstr>
      <vt:lpstr>Drying fish on the roof!</vt:lpstr>
      <vt:lpstr>Cooking lunch</vt:lpstr>
      <vt:lpstr>Eating her nshima on the step.</vt:lpstr>
      <vt:lpstr>Holes!!</vt:lpstr>
      <vt:lpstr>Posing!!!!</vt:lpstr>
      <vt:lpstr>Maize:  A Mwandi staple and cash crop!</vt:lpstr>
      <vt:lpstr>OVC (orphans and vulnerable children)</vt:lpstr>
      <vt:lpstr>More pictures at the OVC</vt:lpstr>
      <vt:lpstr>Soccer, games, dogs and chickens!</vt:lpstr>
      <vt:lpstr>Watching a cow being butchered</vt:lpstr>
      <vt:lpstr>Heading into the village business district</vt:lpstr>
      <vt:lpstr>Village shops</vt:lpstr>
      <vt:lpstr>A make-shift shop and goods for sale</vt:lpstr>
      <vt:lpstr>Donkeys!!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 2013!!</dc:title>
  <dc:creator>Nancy</dc:creator>
  <cp:lastModifiedBy>Nancy</cp:lastModifiedBy>
  <cp:revision>6</cp:revision>
  <dcterms:created xsi:type="dcterms:W3CDTF">2013-04-07T22:58:08Z</dcterms:created>
  <dcterms:modified xsi:type="dcterms:W3CDTF">2013-04-08T00:12:55Z</dcterms:modified>
</cp:coreProperties>
</file>